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59675" cy="10080625"/>
  <p:notesSz cx="7559675" cy="106918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24">
          <p15:clr>
            <a:srgbClr val="A4A3A4"/>
          </p15:clr>
        </p15:guide>
        <p15:guide id="2" pos="210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63" autoAdjust="0"/>
    <p:restoredTop sz="90929"/>
  </p:normalViewPr>
  <p:slideViewPr>
    <p:cSldViewPr>
      <p:cViewPr varScale="1">
        <p:scale>
          <a:sx n="102" d="100"/>
          <a:sy n="102" d="100"/>
        </p:scale>
        <p:origin x="4584" y="92"/>
      </p:cViewPr>
      <p:guideLst>
        <p:guide orient="horz" pos="3424"/>
        <p:guide pos="2109"/>
      </p:guideLst>
    </p:cSldViewPr>
  </p:slideViewPr>
  <p:outlineViewPr>
    <p:cViewPr>
      <p:scale>
        <a:sx n="100" d="100"/>
        <a:sy n="100" d="1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2C9ABF2-551C-5286-CBA5-D14AFFFAF00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7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27180F1-2730-D7CB-71A8-4C9A6BACEAC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267200" y="0"/>
            <a:ext cx="327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DECEE342-1819-3CFE-FD7C-8AA61A9002F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134600"/>
            <a:ext cx="327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F95D1E4A-9086-17FF-EBF6-8434B6621AF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67200" y="10134600"/>
            <a:ext cx="327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27C2A8F-3EC2-4896-AAC6-84696E8229B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94B719EC-4015-3847-FD08-D7B0153D75EE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2392363" y="1027113"/>
            <a:ext cx="2773362" cy="36988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819724B-4941-A3F1-7164-26790C69ED1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lienbildplatzhalter 1">
            <a:extLst>
              <a:ext uri="{FF2B5EF4-FFF2-40B4-BE49-F238E27FC236}">
                <a16:creationId xmlns:a16="http://schemas.microsoft.com/office/drawing/2014/main" id="{BB5460CF-2225-8AF1-F267-5AE92215EF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9" name="Notizenplatzhalter 2">
            <a:extLst>
              <a:ext uri="{FF2B5EF4-FFF2-40B4-BE49-F238E27FC236}">
                <a16:creationId xmlns:a16="http://schemas.microsoft.com/office/drawing/2014/main" id="{324738BC-B3A8-82DE-2E33-E5486782958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738" y="3132138"/>
            <a:ext cx="6426200" cy="2160587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3475" y="5711825"/>
            <a:ext cx="5292725" cy="25765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086829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2352675"/>
            <a:ext cx="6804025" cy="6651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24044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481638" y="403225"/>
            <a:ext cx="1700212" cy="860107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403225"/>
            <a:ext cx="4951413" cy="8601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750746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77825" y="2352675"/>
            <a:ext cx="6804025" cy="6651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746202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900" y="6477000"/>
            <a:ext cx="6426200" cy="200342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6900" y="4271963"/>
            <a:ext cx="6426200" cy="22050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014222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7825" y="2352675"/>
            <a:ext cx="3325813" cy="66516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56038" y="2352675"/>
            <a:ext cx="3325812" cy="66516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67936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7825" y="2255838"/>
            <a:ext cx="3340100" cy="9413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825" y="3197225"/>
            <a:ext cx="3340100" cy="58070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0163" y="2255838"/>
            <a:ext cx="3341687" cy="9413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0163" y="3197225"/>
            <a:ext cx="3341687" cy="58070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608810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112600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7792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1638"/>
            <a:ext cx="2487613" cy="17081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5925" y="401638"/>
            <a:ext cx="4225925" cy="86026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7825" y="2109788"/>
            <a:ext cx="2487613" cy="68945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1266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1138" y="7056438"/>
            <a:ext cx="4537075" cy="8334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1138" y="900113"/>
            <a:ext cx="4537075" cy="6048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1138" y="7889875"/>
            <a:ext cx="4537075" cy="1182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084256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5pPr>
      <a:lvl6pPr marL="18970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6pPr>
      <a:lvl7pPr marL="23542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7pPr>
      <a:lvl8pPr marL="28114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8pPr>
      <a:lvl9pPr marL="32686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9pPr>
    </p:titleStyle>
    <p:bodyStyle>
      <a:lvl1pPr marL="431800" indent="-323850" algn="l" defTabSz="449263" rtl="0" eaLnBrk="0" fontAlgn="base" hangingPunct="0">
        <a:spcBef>
          <a:spcPct val="0"/>
        </a:spcBef>
        <a:spcAft>
          <a:spcPts val="1413"/>
        </a:spcAft>
        <a:buClr>
          <a:srgbClr val="000000"/>
        </a:buClr>
        <a:buSzPct val="45000"/>
        <a:buFont typeface="StarBats" charset="0"/>
        <a:buChar char="&quot;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63600" indent="-287338" algn="l" defTabSz="449263" rtl="0" eaLnBrk="0" fontAlgn="base" hangingPunct="0">
        <a:spcBef>
          <a:spcPct val="0"/>
        </a:spcBef>
        <a:spcAft>
          <a:spcPts val="1125"/>
        </a:spcAft>
        <a:buClr>
          <a:srgbClr val="000000"/>
        </a:buClr>
        <a:buSzPct val="75000"/>
        <a:buFont typeface="StarBats" charset="0"/>
        <a:buChar char=""/>
        <a:defRPr sz="2800">
          <a:solidFill>
            <a:srgbClr val="000000"/>
          </a:solidFill>
          <a:latin typeface="+mn-lt"/>
        </a:defRPr>
      </a:lvl2pPr>
      <a:lvl3pPr marL="1295400" indent="-215900" algn="l" defTabSz="449263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StarBats" charset="0"/>
        <a:buChar char="&quot;"/>
        <a:defRPr sz="2400">
          <a:solidFill>
            <a:srgbClr val="000000"/>
          </a:solidFill>
          <a:latin typeface="+mn-lt"/>
        </a:defRPr>
      </a:lvl3pPr>
      <a:lvl4pPr marL="1727200" indent="-215900" algn="l" defTabSz="449263" rtl="0" eaLnBrk="0" fontAlgn="base" hangingPunct="0">
        <a:spcBef>
          <a:spcPct val="0"/>
        </a:spcBef>
        <a:spcAft>
          <a:spcPts val="563"/>
        </a:spcAft>
        <a:buClr>
          <a:srgbClr val="000000"/>
        </a:buClr>
        <a:buSzPct val="75000"/>
        <a:buFont typeface="StarBats" charset="0"/>
        <a:buChar char=""/>
        <a:defRPr sz="2000">
          <a:solidFill>
            <a:srgbClr val="000000"/>
          </a:solidFill>
          <a:latin typeface="+mn-lt"/>
        </a:defRPr>
      </a:lvl4pPr>
      <a:lvl5pPr marL="21590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5pPr>
      <a:lvl6pPr marL="26162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6pPr>
      <a:lvl7pPr marL="30734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7pPr>
      <a:lvl8pPr marL="35306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8pPr>
      <a:lvl9pPr marL="39878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2">
            <a:extLst>
              <a:ext uri="{FF2B5EF4-FFF2-40B4-BE49-F238E27FC236}">
                <a16:creationId xmlns:a16="http://schemas.microsoft.com/office/drawing/2014/main" id="{4F0913DF-6478-B5C0-E66C-FFCA04E65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300" y="8804275"/>
            <a:ext cx="176371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Inverkehrbringen oder Lagerung der 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</a:rPr>
              <a:t>geprüften Fertigarzneimittel</a:t>
            </a:r>
          </a:p>
        </p:txBody>
      </p:sp>
      <p:sp>
        <p:nvSpPr>
          <p:cNvPr id="3075" name="Freeform 24">
            <a:extLst>
              <a:ext uri="{FF2B5EF4-FFF2-40B4-BE49-F238E27FC236}">
                <a16:creationId xmlns:a16="http://schemas.microsoft.com/office/drawing/2014/main" id="{192AF107-FFB0-FEA1-B411-D152CBF03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2450" y="857250"/>
            <a:ext cx="288925" cy="1044575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76" name="Freeform 25">
            <a:extLst>
              <a:ext uri="{FF2B5EF4-FFF2-40B4-BE49-F238E27FC236}">
                <a16:creationId xmlns:a16="http://schemas.microsoft.com/office/drawing/2014/main" id="{E43ACD04-79FC-1130-5C73-50EAAE22A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0388" y="2005013"/>
            <a:ext cx="255587" cy="641350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77" name="Freeform 26">
            <a:extLst>
              <a:ext uri="{FF2B5EF4-FFF2-40B4-BE49-F238E27FC236}">
                <a16:creationId xmlns:a16="http://schemas.microsoft.com/office/drawing/2014/main" id="{66E9AA4E-4CE6-C332-6EF4-544F71C1B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9750" y="2816225"/>
            <a:ext cx="288925" cy="811213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78" name="Freeform 27">
            <a:extLst>
              <a:ext uri="{FF2B5EF4-FFF2-40B4-BE49-F238E27FC236}">
                <a16:creationId xmlns:a16="http://schemas.microsoft.com/office/drawing/2014/main" id="{735A3040-E405-ED3C-C663-D7B1187AE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2450" y="4137025"/>
            <a:ext cx="261938" cy="479425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79" name="Text Box 31">
            <a:extLst>
              <a:ext uri="{FF2B5EF4-FFF2-40B4-BE49-F238E27FC236}">
                <a16:creationId xmlns:a16="http://schemas.microsoft.com/office/drawing/2014/main" id="{29CD1AAA-79A6-1708-FFE7-968CF11661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0388" y="849313"/>
            <a:ext cx="3057525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>
                <a:latin typeface="Arial" panose="020B0604020202020204" pitchFamily="34" charset="0"/>
              </a:rPr>
              <a:t>Kapitel 1 Auswahl der Prüfmuster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Alle in der Apotheke vorrätig gehaltenen Fertigarzneimittel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Parallel- und reimportierte Fertigarzneimittel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Standardzugelassene Fertigarzneimittel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Registrierte Fertigarzneimittel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Tierarzneimittel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Im Herstellungsbereich gelagerte Fertigarzneimittel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Arzneimittel aus dem Wareneingang (keine Lagerartikel) 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Fertigarzneimittel, die nach § 73 Abs. 3 AMG importiert worden sind, </a:t>
            </a:r>
            <a:r>
              <a:rPr lang="de-DE" altLang="de-DE" sz="700" u="sng">
                <a:latin typeface="Arial" panose="020B0604020202020204" pitchFamily="34" charset="0"/>
              </a:rPr>
              <a:t>müssen</a:t>
            </a:r>
            <a:r>
              <a:rPr lang="de-DE" altLang="de-DE" sz="700">
                <a:latin typeface="Arial" panose="020B0604020202020204" pitchFamily="34" charset="0"/>
              </a:rPr>
              <a:t> separat geprüft werden.</a:t>
            </a:r>
          </a:p>
        </p:txBody>
      </p:sp>
      <p:sp>
        <p:nvSpPr>
          <p:cNvPr id="3080" name="Text Box 32">
            <a:extLst>
              <a:ext uri="{FF2B5EF4-FFF2-40B4-BE49-F238E27FC236}">
                <a16:creationId xmlns:a16="http://schemas.microsoft.com/office/drawing/2014/main" id="{6D59B0B8-D4A4-29C2-76E1-646418362A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2450" y="1985963"/>
            <a:ext cx="3060700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>
                <a:latin typeface="Arial" panose="020B0604020202020204" pitchFamily="34" charset="0"/>
              </a:rPr>
              <a:t>Kapitel 2 Probenahme/Kapitel 3 Häufigkeit der Prüfung</a:t>
            </a:r>
            <a:r>
              <a:rPr lang="de-DE" altLang="de-DE" sz="700"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Möglichst arbeitstäglich ein bzw. wöchentlich sechs Fertigarzneimittel 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prüfen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Alle Darreichungsformen sind bei der Probenahme zu berücksichtigen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Die Probenahme erfolgt i. d. R. zufällig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Gezielte Probenahmen bei Hinweisen auf Qualitätsmängel</a:t>
            </a:r>
          </a:p>
        </p:txBody>
      </p:sp>
      <p:sp>
        <p:nvSpPr>
          <p:cNvPr id="3081" name="Text Box 35">
            <a:extLst>
              <a:ext uri="{FF2B5EF4-FFF2-40B4-BE49-F238E27FC236}">
                <a16:creationId xmlns:a16="http://schemas.microsoft.com/office/drawing/2014/main" id="{9E7DE5B5-1D85-94BC-CD1A-49040E1D6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5625" y="2797175"/>
            <a:ext cx="3060700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sz="700" b="1">
                <a:latin typeface="Arial" panose="020B0604020202020204" pitchFamily="34" charset="0"/>
              </a:rPr>
              <a:t>Kapitel 4 Durchführung der Prüfung</a:t>
            </a:r>
          </a:p>
          <a:p>
            <a:pPr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Prüfung auf Fälschung durch Verifizierung (bei FAM)</a:t>
            </a:r>
          </a:p>
          <a:p>
            <a:pPr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Prüfung der Kennzeichnung (§ 10 AMG)</a:t>
            </a:r>
          </a:p>
          <a:p>
            <a:pPr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Prüfung des Verfallsdatums (§ 8 AMG)</a:t>
            </a:r>
          </a:p>
          <a:p>
            <a:pPr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Prüfung der Packungsbeilage (§ 11 AMG)</a:t>
            </a:r>
          </a:p>
          <a:p>
            <a:pPr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Prüfung des Primär- und Sekundärpackmittels (§ 12 ApBetrO)</a:t>
            </a:r>
          </a:p>
          <a:p>
            <a:pPr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Spezifische Prüfung je nach Darreichungsform </a:t>
            </a:r>
          </a:p>
        </p:txBody>
      </p:sp>
      <p:sp>
        <p:nvSpPr>
          <p:cNvPr id="3082" name="Text Box 37">
            <a:extLst>
              <a:ext uri="{FF2B5EF4-FFF2-40B4-BE49-F238E27FC236}">
                <a16:creationId xmlns:a16="http://schemas.microsoft.com/office/drawing/2014/main" id="{C7F5BC66-C044-D17A-DEAE-52823E6A7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4137025"/>
            <a:ext cx="30607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>
                <a:latin typeface="Arial" panose="020B0604020202020204" pitchFamily="34" charset="0"/>
              </a:rPr>
              <a:t>Kapitel 5 Dokumentation in der Apotheke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Datum und Unterschrift des Apothekers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Mindestangaben auf den Karteiblattvorlagen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Archivierung der Prüfprotokolle (§ 22 ApBetrO)</a:t>
            </a:r>
          </a:p>
        </p:txBody>
      </p:sp>
      <p:sp>
        <p:nvSpPr>
          <p:cNvPr id="3083" name="Freeform 40">
            <a:extLst>
              <a:ext uri="{FF2B5EF4-FFF2-40B4-BE49-F238E27FC236}">
                <a16:creationId xmlns:a16="http://schemas.microsoft.com/office/drawing/2014/main" id="{3F967921-9187-2342-8272-4DA449C36A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8172450"/>
            <a:ext cx="219075" cy="596900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4" name="Text Box 41">
            <a:extLst>
              <a:ext uri="{FF2B5EF4-FFF2-40B4-BE49-F238E27FC236}">
                <a16:creationId xmlns:a16="http://schemas.microsoft.com/office/drawing/2014/main" id="{9DFC8851-BAF3-3ABB-D19C-0E8D2EA58E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8172450"/>
            <a:ext cx="30702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>
                <a:latin typeface="Arial" panose="020B0604020202020204" pitchFamily="34" charset="0"/>
              </a:rPr>
              <a:t>Kapitel 8 Inverkehrbringen geprüfter Fertigarzneimittel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Ohne zerstörende Prüfung bleibt das Produkt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uneingeschränkt verkehrsfähig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Ggf. erklärende Kennzeichnung des geöffneten und geprüften 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Fertigarzneimittels</a:t>
            </a:r>
          </a:p>
        </p:txBody>
      </p:sp>
      <p:sp>
        <p:nvSpPr>
          <p:cNvPr id="3085" name="Text Box 37">
            <a:extLst>
              <a:ext uri="{FF2B5EF4-FFF2-40B4-BE49-F238E27FC236}">
                <a16:creationId xmlns:a16="http://schemas.microsoft.com/office/drawing/2014/main" id="{0F35A76A-0EB5-11C8-1729-EB0148197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6575" y="4926013"/>
            <a:ext cx="3021013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>
                <a:latin typeface="Arial" panose="020B0604020202020204" pitchFamily="34" charset="0"/>
              </a:rPr>
              <a:t>Kapitel 6 Verfahren bei Qualitätsmängeln/Kapitel 7 Quarantäne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Mitteilung an die zuständige Behörde (§ 21 ApBetrO)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und AMK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Dokumentation/Berichterstattung der Qualitätsmängel unter</a:t>
            </a:r>
            <a:br>
              <a:rPr lang="de-DE" altLang="de-DE" sz="700">
                <a:latin typeface="Arial" panose="020B0604020202020204" pitchFamily="34" charset="0"/>
              </a:rPr>
            </a:br>
            <a:r>
              <a:rPr lang="de-DE" altLang="de-DE" sz="700">
                <a:latin typeface="Arial" panose="020B0604020202020204" pitchFamily="34" charset="0"/>
              </a:rPr>
              <a:t>  Verwendung der AMK-Berichtsbögen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Absprache über Verbleib des Prüfmusters und über ggf. 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erforderliche Einsendung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Verbleib der nicht einwandfreien Ware im Quarantänebereich bis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zur endgültigen Entscheidung</a:t>
            </a:r>
          </a:p>
        </p:txBody>
      </p:sp>
      <p:sp>
        <p:nvSpPr>
          <p:cNvPr id="3086" name="Freeform 40">
            <a:extLst>
              <a:ext uri="{FF2B5EF4-FFF2-40B4-BE49-F238E27FC236}">
                <a16:creationId xmlns:a16="http://schemas.microsoft.com/office/drawing/2014/main" id="{E6653E03-C182-7CC2-4A0B-88EBAE27A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9913" y="4926013"/>
            <a:ext cx="412750" cy="965200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" name="Textfeld 29">
            <a:extLst>
              <a:ext uri="{FF2B5EF4-FFF2-40B4-BE49-F238E27FC236}">
                <a16:creationId xmlns:a16="http://schemas.microsoft.com/office/drawing/2014/main" id="{3A9E7BD0-1223-43BC-4C78-832D2E841371}"/>
              </a:ext>
            </a:extLst>
          </p:cNvPr>
          <p:cNvSpPr txBox="1"/>
          <p:nvPr/>
        </p:nvSpPr>
        <p:spPr>
          <a:xfrm>
            <a:off x="438150" y="111125"/>
            <a:ext cx="6683375" cy="4302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de-DE" sz="1400" b="1" dirty="0">
                <a:latin typeface="Arial" pitchFamily="34" charset="0"/>
                <a:cs typeface="Arial" pitchFamily="34" charset="0"/>
              </a:rPr>
              <a:t>Prüfung und Lagerung der Fertigarzneimittel </a:t>
            </a:r>
          </a:p>
          <a:p>
            <a:pPr algn="ctr">
              <a:defRPr/>
            </a:pPr>
            <a:r>
              <a:rPr lang="de-DE" sz="800" dirty="0">
                <a:latin typeface="Arial" pitchFamily="34" charset="0"/>
                <a:cs typeface="Arial" pitchFamily="34" charset="0"/>
              </a:rPr>
              <a:t>Stand der Revision: 09.05.2023</a:t>
            </a:r>
          </a:p>
        </p:txBody>
      </p:sp>
      <p:sp>
        <p:nvSpPr>
          <p:cNvPr id="3088" name="Freeform 3">
            <a:extLst>
              <a:ext uri="{FF2B5EF4-FFF2-40B4-BE49-F238E27FC236}">
                <a16:creationId xmlns:a16="http://schemas.microsoft.com/office/drawing/2014/main" id="{E4090B37-640D-E0DE-3E28-AE59959674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538" y="1119188"/>
            <a:ext cx="1787525" cy="473075"/>
          </a:xfrm>
          <a:custGeom>
            <a:avLst/>
            <a:gdLst>
              <a:gd name="T0" fmla="*/ 2147483646 w 2282"/>
              <a:gd name="T1" fmla="*/ 2147483646 h 743"/>
              <a:gd name="T2" fmla="*/ 2147483646 w 2282"/>
              <a:gd name="T3" fmla="*/ 2147483646 h 743"/>
              <a:gd name="T4" fmla="*/ 2147483646 w 2282"/>
              <a:gd name="T5" fmla="*/ 2147483646 h 743"/>
              <a:gd name="T6" fmla="*/ 2147483646 w 2282"/>
              <a:gd name="T7" fmla="*/ 2147483646 h 743"/>
              <a:gd name="T8" fmla="*/ 2147483646 w 2282"/>
              <a:gd name="T9" fmla="*/ 2147483646 h 743"/>
              <a:gd name="T10" fmla="*/ 2147483646 w 2282"/>
              <a:gd name="T11" fmla="*/ 2147483646 h 743"/>
              <a:gd name="T12" fmla="*/ 2147483646 w 2282"/>
              <a:gd name="T13" fmla="*/ 2147483646 h 743"/>
              <a:gd name="T14" fmla="*/ 2147483646 w 2282"/>
              <a:gd name="T15" fmla="*/ 2147483646 h 743"/>
              <a:gd name="T16" fmla="*/ 2147483646 w 2282"/>
              <a:gd name="T17" fmla="*/ 2147483646 h 743"/>
              <a:gd name="T18" fmla="*/ 2147483646 w 2282"/>
              <a:gd name="T19" fmla="*/ 2147483646 h 743"/>
              <a:gd name="T20" fmla="*/ 2147483646 w 2282"/>
              <a:gd name="T21" fmla="*/ 0 h 743"/>
              <a:gd name="T22" fmla="*/ 2147483646 w 2282"/>
              <a:gd name="T23" fmla="*/ 0 h 743"/>
              <a:gd name="T24" fmla="*/ 2147483646 w 2282"/>
              <a:gd name="T25" fmla="*/ 2147483646 h 743"/>
              <a:gd name="T26" fmla="*/ 2147483646 w 2282"/>
              <a:gd name="T27" fmla="*/ 2147483646 h 743"/>
              <a:gd name="T28" fmla="*/ 2147483646 w 2282"/>
              <a:gd name="T29" fmla="*/ 2147483646 h 743"/>
              <a:gd name="T30" fmla="*/ 0 w 2282"/>
              <a:gd name="T31" fmla="*/ 2147483646 h 743"/>
              <a:gd name="T32" fmla="*/ 0 w 2282"/>
              <a:gd name="T33" fmla="*/ 2147483646 h 743"/>
              <a:gd name="T34" fmla="*/ 2147483646 w 2282"/>
              <a:gd name="T35" fmla="*/ 2147483646 h 743"/>
              <a:gd name="T36" fmla="*/ 2147483646 w 2282"/>
              <a:gd name="T37" fmla="*/ 2147483646 h 743"/>
              <a:gd name="T38" fmla="*/ 2147483646 w 2282"/>
              <a:gd name="T39" fmla="*/ 2147483646 h 743"/>
              <a:gd name="T40" fmla="*/ 2147483646 w 2282"/>
              <a:gd name="T41" fmla="*/ 2147483646 h 7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282"/>
              <a:gd name="T64" fmla="*/ 0 h 743"/>
              <a:gd name="T65" fmla="*/ 2282 w 2282"/>
              <a:gd name="T66" fmla="*/ 743 h 7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282" h="743">
                <a:moveTo>
                  <a:pt x="134" y="742"/>
                </a:moveTo>
                <a:lnTo>
                  <a:pt x="2148" y="742"/>
                </a:lnTo>
                <a:lnTo>
                  <a:pt x="2192" y="714"/>
                </a:lnTo>
                <a:lnTo>
                  <a:pt x="2237" y="655"/>
                </a:lnTo>
                <a:lnTo>
                  <a:pt x="2270" y="542"/>
                </a:lnTo>
                <a:lnTo>
                  <a:pt x="2281" y="429"/>
                </a:lnTo>
                <a:lnTo>
                  <a:pt x="2281" y="313"/>
                </a:lnTo>
                <a:lnTo>
                  <a:pt x="2270" y="172"/>
                </a:lnTo>
                <a:lnTo>
                  <a:pt x="2237" y="85"/>
                </a:lnTo>
                <a:lnTo>
                  <a:pt x="2192" y="28"/>
                </a:lnTo>
                <a:lnTo>
                  <a:pt x="2148" y="0"/>
                </a:lnTo>
                <a:lnTo>
                  <a:pt x="134" y="0"/>
                </a:lnTo>
                <a:lnTo>
                  <a:pt x="89" y="28"/>
                </a:lnTo>
                <a:lnTo>
                  <a:pt x="44" y="85"/>
                </a:lnTo>
                <a:lnTo>
                  <a:pt x="11" y="172"/>
                </a:lnTo>
                <a:lnTo>
                  <a:pt x="0" y="313"/>
                </a:lnTo>
                <a:lnTo>
                  <a:pt x="0" y="429"/>
                </a:lnTo>
                <a:lnTo>
                  <a:pt x="11" y="542"/>
                </a:lnTo>
                <a:lnTo>
                  <a:pt x="44" y="655"/>
                </a:lnTo>
                <a:lnTo>
                  <a:pt x="89" y="714"/>
                </a:lnTo>
                <a:lnTo>
                  <a:pt x="134" y="74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9" name="Text Box 4">
            <a:extLst>
              <a:ext uri="{FF2B5EF4-FFF2-40B4-BE49-F238E27FC236}">
                <a16:creationId xmlns:a16="http://schemas.microsoft.com/office/drawing/2014/main" id="{1C09BCD4-E430-DC51-7C77-D9F1B69C9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189038"/>
            <a:ext cx="1800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Auswahl der Prüfmuster (stichprobenartig)</a:t>
            </a:r>
          </a:p>
        </p:txBody>
      </p:sp>
      <p:sp>
        <p:nvSpPr>
          <p:cNvPr id="3090" name="Text Box 5">
            <a:extLst>
              <a:ext uri="{FF2B5EF4-FFF2-40B4-BE49-F238E27FC236}">
                <a16:creationId xmlns:a16="http://schemas.microsoft.com/office/drawing/2014/main" id="{A863EEAD-D166-CE18-60C2-A3034AA9C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0" y="2151063"/>
            <a:ext cx="17526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Durchführung der Probenahme</a:t>
            </a:r>
          </a:p>
        </p:txBody>
      </p:sp>
      <p:sp>
        <p:nvSpPr>
          <p:cNvPr id="3091" name="Text Box 6">
            <a:extLst>
              <a:ext uri="{FF2B5EF4-FFF2-40B4-BE49-F238E27FC236}">
                <a16:creationId xmlns:a16="http://schemas.microsoft.com/office/drawing/2014/main" id="{0C371935-EE43-B015-C9A5-BEBDB44ACC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3055938"/>
            <a:ext cx="17526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Durchführung der Sinnesprüfung</a:t>
            </a:r>
          </a:p>
        </p:txBody>
      </p:sp>
      <p:sp>
        <p:nvSpPr>
          <p:cNvPr id="3092" name="Text Box 8">
            <a:extLst>
              <a:ext uri="{FF2B5EF4-FFF2-40B4-BE49-F238E27FC236}">
                <a16:creationId xmlns:a16="http://schemas.microsoft.com/office/drawing/2014/main" id="{9255000C-69BC-4B65-835B-A8A56517C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" y="5243513"/>
            <a:ext cx="19605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Qualitätsmängel 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</a:rPr>
              <a:t>bei der Prüfung?</a:t>
            </a:r>
          </a:p>
        </p:txBody>
      </p:sp>
      <p:sp>
        <p:nvSpPr>
          <p:cNvPr id="3093" name="Text Box 10">
            <a:extLst>
              <a:ext uri="{FF2B5EF4-FFF2-40B4-BE49-F238E27FC236}">
                <a16:creationId xmlns:a16="http://schemas.microsoft.com/office/drawing/2014/main" id="{CD85AEA5-2A2B-482C-B52A-D87D9BBFD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0" y="7343775"/>
            <a:ext cx="1752600" cy="3698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</a:rPr>
              <a:t>Dokumentation der Prüfergebnisse</a:t>
            </a:r>
          </a:p>
        </p:txBody>
      </p:sp>
      <p:sp>
        <p:nvSpPr>
          <p:cNvPr id="3094" name="Line 45">
            <a:extLst>
              <a:ext uri="{FF2B5EF4-FFF2-40B4-BE49-F238E27FC236}">
                <a16:creationId xmlns:a16="http://schemas.microsoft.com/office/drawing/2014/main" id="{F46EF7FC-FFA0-7CE3-C4FF-696CBEABA593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6163" y="62833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5" name="Line 47">
            <a:extLst>
              <a:ext uri="{FF2B5EF4-FFF2-40B4-BE49-F238E27FC236}">
                <a16:creationId xmlns:a16="http://schemas.microsoft.com/office/drawing/2014/main" id="{D59A5618-483C-0F6D-68F9-155B1E9F563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6163" y="62833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6" name="Text Box 54">
            <a:extLst>
              <a:ext uri="{FF2B5EF4-FFF2-40B4-BE49-F238E27FC236}">
                <a16:creationId xmlns:a16="http://schemas.microsoft.com/office/drawing/2014/main" id="{9C0E9F4C-C12E-282A-DC2B-B786A745D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4788" y="6445250"/>
            <a:ext cx="396875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Nein</a:t>
            </a:r>
          </a:p>
        </p:txBody>
      </p:sp>
      <p:sp>
        <p:nvSpPr>
          <p:cNvPr id="3097" name="Freeform 68">
            <a:extLst>
              <a:ext uri="{FF2B5EF4-FFF2-40B4-BE49-F238E27FC236}">
                <a16:creationId xmlns:a16="http://schemas.microsoft.com/office/drawing/2014/main" id="{2C5AEFD1-1E66-2872-545F-8C653BD4C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" y="8748713"/>
            <a:ext cx="1762125" cy="601662"/>
          </a:xfrm>
          <a:custGeom>
            <a:avLst/>
            <a:gdLst>
              <a:gd name="T0" fmla="*/ 2147483646 w 2282"/>
              <a:gd name="T1" fmla="*/ 2147483646 h 743"/>
              <a:gd name="T2" fmla="*/ 2147483646 w 2282"/>
              <a:gd name="T3" fmla="*/ 2147483646 h 743"/>
              <a:gd name="T4" fmla="*/ 2147483646 w 2282"/>
              <a:gd name="T5" fmla="*/ 2147483646 h 743"/>
              <a:gd name="T6" fmla="*/ 2147483646 w 2282"/>
              <a:gd name="T7" fmla="*/ 2147483646 h 743"/>
              <a:gd name="T8" fmla="*/ 2147483646 w 2282"/>
              <a:gd name="T9" fmla="*/ 2147483646 h 743"/>
              <a:gd name="T10" fmla="*/ 2147483646 w 2282"/>
              <a:gd name="T11" fmla="*/ 2147483646 h 743"/>
              <a:gd name="T12" fmla="*/ 2147483646 w 2282"/>
              <a:gd name="T13" fmla="*/ 2147483646 h 743"/>
              <a:gd name="T14" fmla="*/ 2147483646 w 2282"/>
              <a:gd name="T15" fmla="*/ 2147483646 h 743"/>
              <a:gd name="T16" fmla="*/ 2147483646 w 2282"/>
              <a:gd name="T17" fmla="*/ 2147483646 h 743"/>
              <a:gd name="T18" fmla="*/ 2147483646 w 2282"/>
              <a:gd name="T19" fmla="*/ 2147483646 h 743"/>
              <a:gd name="T20" fmla="*/ 2147483646 w 2282"/>
              <a:gd name="T21" fmla="*/ 0 h 743"/>
              <a:gd name="T22" fmla="*/ 2147483646 w 2282"/>
              <a:gd name="T23" fmla="*/ 0 h 743"/>
              <a:gd name="T24" fmla="*/ 2147483646 w 2282"/>
              <a:gd name="T25" fmla="*/ 2147483646 h 743"/>
              <a:gd name="T26" fmla="*/ 2147483646 w 2282"/>
              <a:gd name="T27" fmla="*/ 2147483646 h 743"/>
              <a:gd name="T28" fmla="*/ 2147483646 w 2282"/>
              <a:gd name="T29" fmla="*/ 2147483646 h 743"/>
              <a:gd name="T30" fmla="*/ 0 w 2282"/>
              <a:gd name="T31" fmla="*/ 2147483646 h 743"/>
              <a:gd name="T32" fmla="*/ 0 w 2282"/>
              <a:gd name="T33" fmla="*/ 2147483646 h 743"/>
              <a:gd name="T34" fmla="*/ 2147483646 w 2282"/>
              <a:gd name="T35" fmla="*/ 2147483646 h 743"/>
              <a:gd name="T36" fmla="*/ 2147483646 w 2282"/>
              <a:gd name="T37" fmla="*/ 2147483646 h 743"/>
              <a:gd name="T38" fmla="*/ 2147483646 w 2282"/>
              <a:gd name="T39" fmla="*/ 2147483646 h 743"/>
              <a:gd name="T40" fmla="*/ 2147483646 w 2282"/>
              <a:gd name="T41" fmla="*/ 2147483646 h 7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282"/>
              <a:gd name="T64" fmla="*/ 0 h 743"/>
              <a:gd name="T65" fmla="*/ 2282 w 2282"/>
              <a:gd name="T66" fmla="*/ 743 h 7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282" h="743">
                <a:moveTo>
                  <a:pt x="134" y="742"/>
                </a:moveTo>
                <a:lnTo>
                  <a:pt x="2148" y="742"/>
                </a:lnTo>
                <a:lnTo>
                  <a:pt x="2192" y="714"/>
                </a:lnTo>
                <a:lnTo>
                  <a:pt x="2237" y="655"/>
                </a:lnTo>
                <a:lnTo>
                  <a:pt x="2270" y="542"/>
                </a:lnTo>
                <a:lnTo>
                  <a:pt x="2281" y="429"/>
                </a:lnTo>
                <a:lnTo>
                  <a:pt x="2281" y="313"/>
                </a:lnTo>
                <a:lnTo>
                  <a:pt x="2270" y="172"/>
                </a:lnTo>
                <a:lnTo>
                  <a:pt x="2237" y="85"/>
                </a:lnTo>
                <a:lnTo>
                  <a:pt x="2192" y="28"/>
                </a:lnTo>
                <a:lnTo>
                  <a:pt x="2148" y="0"/>
                </a:lnTo>
                <a:lnTo>
                  <a:pt x="134" y="0"/>
                </a:lnTo>
                <a:lnTo>
                  <a:pt x="89" y="28"/>
                </a:lnTo>
                <a:lnTo>
                  <a:pt x="44" y="85"/>
                </a:lnTo>
                <a:lnTo>
                  <a:pt x="11" y="172"/>
                </a:lnTo>
                <a:lnTo>
                  <a:pt x="0" y="313"/>
                </a:lnTo>
                <a:lnTo>
                  <a:pt x="0" y="429"/>
                </a:lnTo>
                <a:lnTo>
                  <a:pt x="11" y="542"/>
                </a:lnTo>
                <a:lnTo>
                  <a:pt x="44" y="655"/>
                </a:lnTo>
                <a:lnTo>
                  <a:pt x="89" y="714"/>
                </a:lnTo>
                <a:lnTo>
                  <a:pt x="134" y="74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8" name="Text Box 6">
            <a:extLst>
              <a:ext uri="{FF2B5EF4-FFF2-40B4-BE49-F238E27FC236}">
                <a16:creationId xmlns:a16="http://schemas.microsoft.com/office/drawing/2014/main" id="{C3B133A6-19E1-90A9-53D3-DB5E158F9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4208463"/>
            <a:ext cx="17526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Erstellung des Prüfprotokolls</a:t>
            </a:r>
          </a:p>
        </p:txBody>
      </p:sp>
      <p:cxnSp>
        <p:nvCxnSpPr>
          <p:cNvPr id="3099" name="Gerade Verbindung mit Pfeil 54">
            <a:extLst>
              <a:ext uri="{FF2B5EF4-FFF2-40B4-BE49-F238E27FC236}">
                <a16:creationId xmlns:a16="http://schemas.microsoft.com/office/drawing/2014/main" id="{319005CE-9794-2944-C2E9-5CBD5844F26D}"/>
              </a:ext>
            </a:extLst>
          </p:cNvPr>
          <p:cNvCxnSpPr>
            <a:cxnSpLocks noChangeShapeType="1"/>
            <a:endCxn id="3090" idx="0"/>
          </p:cNvCxnSpPr>
          <p:nvPr/>
        </p:nvCxnSpPr>
        <p:spPr bwMode="auto">
          <a:xfrm>
            <a:off x="1511300" y="1592263"/>
            <a:ext cx="0" cy="558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0" name="Gerade Verbindung mit Pfeil 56">
            <a:extLst>
              <a:ext uri="{FF2B5EF4-FFF2-40B4-BE49-F238E27FC236}">
                <a16:creationId xmlns:a16="http://schemas.microsoft.com/office/drawing/2014/main" id="{9FC0FEF2-FDED-2D8C-05B7-FD879CEB7FC9}"/>
              </a:ext>
            </a:extLst>
          </p:cNvPr>
          <p:cNvCxnSpPr>
            <a:cxnSpLocks noChangeShapeType="1"/>
            <a:stCxn id="3090" idx="2"/>
            <a:endCxn id="3091" idx="0"/>
          </p:cNvCxnSpPr>
          <p:nvPr/>
        </p:nvCxnSpPr>
        <p:spPr bwMode="auto">
          <a:xfrm>
            <a:off x="1511300" y="2519363"/>
            <a:ext cx="7938" cy="5365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1" name="Gerade Verbindung mit Pfeil 58">
            <a:extLst>
              <a:ext uri="{FF2B5EF4-FFF2-40B4-BE49-F238E27FC236}">
                <a16:creationId xmlns:a16="http://schemas.microsoft.com/office/drawing/2014/main" id="{03342FA0-3A31-3050-0E44-10D149FC01F0}"/>
              </a:ext>
            </a:extLst>
          </p:cNvPr>
          <p:cNvCxnSpPr>
            <a:cxnSpLocks noChangeShapeType="1"/>
            <a:stCxn id="3091" idx="2"/>
            <a:endCxn id="3098" idx="0"/>
          </p:cNvCxnSpPr>
          <p:nvPr/>
        </p:nvCxnSpPr>
        <p:spPr bwMode="auto">
          <a:xfrm>
            <a:off x="1519238" y="3424238"/>
            <a:ext cx="0" cy="7842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2" name="Gerade Verbindung mit Pfeil 62">
            <a:extLst>
              <a:ext uri="{FF2B5EF4-FFF2-40B4-BE49-F238E27FC236}">
                <a16:creationId xmlns:a16="http://schemas.microsoft.com/office/drawing/2014/main" id="{C7670971-0987-52F8-2D56-1977E60F0A93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799306" y="6615907"/>
            <a:ext cx="1423987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3" name="Gerade Verbindung mit Pfeil 64">
            <a:extLst>
              <a:ext uri="{FF2B5EF4-FFF2-40B4-BE49-F238E27FC236}">
                <a16:creationId xmlns:a16="http://schemas.microsoft.com/office/drawing/2014/main" id="{33032054-6F7E-4338-0B3E-7A8FC95B0B33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1031081" y="8233569"/>
            <a:ext cx="985838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4" name="Gerade Verbindung mit Pfeil 76">
            <a:extLst>
              <a:ext uri="{FF2B5EF4-FFF2-40B4-BE49-F238E27FC236}">
                <a16:creationId xmlns:a16="http://schemas.microsoft.com/office/drawing/2014/main" id="{81219AE4-0A86-7C67-E4F1-87229461A20A}"/>
              </a:ext>
            </a:extLst>
          </p:cNvPr>
          <p:cNvCxnSpPr>
            <a:cxnSpLocks noChangeShapeType="1"/>
            <a:stCxn id="3098" idx="2"/>
          </p:cNvCxnSpPr>
          <p:nvPr/>
        </p:nvCxnSpPr>
        <p:spPr bwMode="auto">
          <a:xfrm flipH="1">
            <a:off x="1511300" y="4576763"/>
            <a:ext cx="7938" cy="3921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05" name="Freeform 7">
            <a:extLst>
              <a:ext uri="{FF2B5EF4-FFF2-40B4-BE49-F238E27FC236}">
                <a16:creationId xmlns:a16="http://schemas.microsoft.com/office/drawing/2014/main" id="{5FCFB940-EDD0-3DC9-5EB3-5753ED794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" y="4951413"/>
            <a:ext cx="1570038" cy="955675"/>
          </a:xfrm>
          <a:custGeom>
            <a:avLst/>
            <a:gdLst>
              <a:gd name="T0" fmla="*/ 0 w 1437"/>
              <a:gd name="T1" fmla="*/ 2147483646 h 857"/>
              <a:gd name="T2" fmla="*/ 2147483646 w 1437"/>
              <a:gd name="T3" fmla="*/ 0 h 857"/>
              <a:gd name="T4" fmla="*/ 2147483646 w 1437"/>
              <a:gd name="T5" fmla="*/ 2147483646 h 857"/>
              <a:gd name="T6" fmla="*/ 2147483646 w 1437"/>
              <a:gd name="T7" fmla="*/ 2147483646 h 857"/>
              <a:gd name="T8" fmla="*/ 0 w 1437"/>
              <a:gd name="T9" fmla="*/ 2147483646 h 8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37"/>
              <a:gd name="T16" fmla="*/ 0 h 857"/>
              <a:gd name="T17" fmla="*/ 1437 w 1437"/>
              <a:gd name="T18" fmla="*/ 857 h 8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37" h="857">
                <a:moveTo>
                  <a:pt x="0" y="422"/>
                </a:moveTo>
                <a:lnTo>
                  <a:pt x="723" y="0"/>
                </a:lnTo>
                <a:lnTo>
                  <a:pt x="1436" y="422"/>
                </a:lnTo>
                <a:lnTo>
                  <a:pt x="723" y="856"/>
                </a:lnTo>
                <a:lnTo>
                  <a:pt x="0" y="422"/>
                </a:lnTo>
              </a:path>
            </a:pathLst>
          </a:cu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06" name="Textfeld 85">
            <a:extLst>
              <a:ext uri="{FF2B5EF4-FFF2-40B4-BE49-F238E27FC236}">
                <a16:creationId xmlns:a16="http://schemas.microsoft.com/office/drawing/2014/main" id="{DFBECA3C-8545-5D49-8863-1D62E5D71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925" y="5229225"/>
            <a:ext cx="1423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Qualitätsmängel bei der Prüfung</a:t>
            </a:r>
          </a:p>
        </p:txBody>
      </p:sp>
      <p:cxnSp>
        <p:nvCxnSpPr>
          <p:cNvPr id="3107" name="Gerade Verbindung 87">
            <a:extLst>
              <a:ext uri="{FF2B5EF4-FFF2-40B4-BE49-F238E27FC236}">
                <a16:creationId xmlns:a16="http://schemas.microsoft.com/office/drawing/2014/main" id="{C199A09E-917E-1488-C866-32D307CEBB47}"/>
              </a:ext>
            </a:extLst>
          </p:cNvPr>
          <p:cNvCxnSpPr>
            <a:cxnSpLocks noChangeShapeType="1"/>
            <a:stCxn id="3098" idx="3"/>
            <a:endCxn id="3082" idx="1"/>
          </p:cNvCxnSpPr>
          <p:nvPr/>
        </p:nvCxnSpPr>
        <p:spPr bwMode="auto">
          <a:xfrm flipV="1">
            <a:off x="2395538" y="4378325"/>
            <a:ext cx="1960562" cy="142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8" name="Gerade Verbindung 89">
            <a:extLst>
              <a:ext uri="{FF2B5EF4-FFF2-40B4-BE49-F238E27FC236}">
                <a16:creationId xmlns:a16="http://schemas.microsoft.com/office/drawing/2014/main" id="{C1F11235-ACA0-F88A-B449-E13F6AD5A6FA}"/>
              </a:ext>
            </a:extLst>
          </p:cNvPr>
          <p:cNvCxnSpPr>
            <a:cxnSpLocks noChangeShapeType="1"/>
            <a:stCxn id="3091" idx="3"/>
            <a:endCxn id="3081" idx="1"/>
          </p:cNvCxnSpPr>
          <p:nvPr/>
        </p:nvCxnSpPr>
        <p:spPr bwMode="auto">
          <a:xfrm flipV="1">
            <a:off x="2395538" y="3219450"/>
            <a:ext cx="1970087" cy="206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9" name="Gerade Verbindung 91">
            <a:extLst>
              <a:ext uri="{FF2B5EF4-FFF2-40B4-BE49-F238E27FC236}">
                <a16:creationId xmlns:a16="http://schemas.microsoft.com/office/drawing/2014/main" id="{FF96AB58-E689-6D9A-FA65-6532947BEC5D}"/>
              </a:ext>
            </a:extLst>
          </p:cNvPr>
          <p:cNvCxnSpPr>
            <a:cxnSpLocks noChangeShapeType="1"/>
            <a:stCxn id="3090" idx="3"/>
            <a:endCxn id="3080" idx="1"/>
          </p:cNvCxnSpPr>
          <p:nvPr/>
        </p:nvCxnSpPr>
        <p:spPr bwMode="auto">
          <a:xfrm flipV="1">
            <a:off x="2387600" y="2322513"/>
            <a:ext cx="1974850" cy="12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0" name="Gerade Verbindung 93">
            <a:extLst>
              <a:ext uri="{FF2B5EF4-FFF2-40B4-BE49-F238E27FC236}">
                <a16:creationId xmlns:a16="http://schemas.microsoft.com/office/drawing/2014/main" id="{FCD30109-5156-72A6-1C29-B78D779C4386}"/>
              </a:ext>
            </a:extLst>
          </p:cNvPr>
          <p:cNvCxnSpPr>
            <a:cxnSpLocks noChangeShapeType="1"/>
            <a:stCxn id="3089" idx="3"/>
            <a:endCxn id="3079" idx="1"/>
          </p:cNvCxnSpPr>
          <p:nvPr/>
        </p:nvCxnSpPr>
        <p:spPr bwMode="auto">
          <a:xfrm>
            <a:off x="2411413" y="1374775"/>
            <a:ext cx="1958975" cy="47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1" name="Gerade Verbindung 95">
            <a:extLst>
              <a:ext uri="{FF2B5EF4-FFF2-40B4-BE49-F238E27FC236}">
                <a16:creationId xmlns:a16="http://schemas.microsoft.com/office/drawing/2014/main" id="{AAAA145B-C2C6-0A1D-B629-EF35337ADC8D}"/>
              </a:ext>
            </a:extLst>
          </p:cNvPr>
          <p:cNvCxnSpPr>
            <a:cxnSpLocks noChangeShapeType="1"/>
            <a:stCxn id="3074" idx="3"/>
            <a:endCxn id="3084" idx="1"/>
          </p:cNvCxnSpPr>
          <p:nvPr/>
        </p:nvCxnSpPr>
        <p:spPr bwMode="auto">
          <a:xfrm flipV="1">
            <a:off x="2386013" y="8461375"/>
            <a:ext cx="1970087" cy="596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12" name="Text Box 9">
            <a:extLst>
              <a:ext uri="{FF2B5EF4-FFF2-40B4-BE49-F238E27FC236}">
                <a16:creationId xmlns:a16="http://schemas.microsoft.com/office/drawing/2014/main" id="{2828E19B-4CCB-866D-B343-0F8192226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1913" y="5251450"/>
            <a:ext cx="1514475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Maßnahmen einleiten und Sperrung der Ware</a:t>
            </a:r>
          </a:p>
        </p:txBody>
      </p:sp>
      <p:sp>
        <p:nvSpPr>
          <p:cNvPr id="3113" name="Text Box 11">
            <a:extLst>
              <a:ext uri="{FF2B5EF4-FFF2-40B4-BE49-F238E27FC236}">
                <a16:creationId xmlns:a16="http://schemas.microsoft.com/office/drawing/2014/main" id="{75798CCB-A410-CC72-FCD6-D011A3150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2388" y="7343775"/>
            <a:ext cx="1511300" cy="3698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Dokumentation der Maßnahmen</a:t>
            </a:r>
          </a:p>
        </p:txBody>
      </p:sp>
      <p:sp>
        <p:nvSpPr>
          <p:cNvPr id="3114" name="Text Box 53">
            <a:extLst>
              <a:ext uri="{FF2B5EF4-FFF2-40B4-BE49-F238E27FC236}">
                <a16:creationId xmlns:a16="http://schemas.microsoft.com/office/drawing/2014/main" id="{C37B1502-C07D-A4C2-A08C-93265F1E45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6638" y="5270500"/>
            <a:ext cx="28892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Ja</a:t>
            </a:r>
          </a:p>
        </p:txBody>
      </p:sp>
      <p:sp>
        <p:nvSpPr>
          <p:cNvPr id="3115" name="Text Box 12">
            <a:extLst>
              <a:ext uri="{FF2B5EF4-FFF2-40B4-BE49-F238E27FC236}">
                <a16:creationId xmlns:a16="http://schemas.microsoft.com/office/drawing/2014/main" id="{A88133BB-450F-41D1-F1DB-BA0CC13612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2388" y="7994650"/>
            <a:ext cx="1511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Entscheidung über die Ware treffen</a:t>
            </a:r>
          </a:p>
        </p:txBody>
      </p:sp>
      <p:sp>
        <p:nvSpPr>
          <p:cNvPr id="3116" name="Freeform 68">
            <a:extLst>
              <a:ext uri="{FF2B5EF4-FFF2-40B4-BE49-F238E27FC236}">
                <a16:creationId xmlns:a16="http://schemas.microsoft.com/office/drawing/2014/main" id="{DEC6641E-BE61-029B-6C71-383B5D952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2388" y="7994650"/>
            <a:ext cx="1570037" cy="360363"/>
          </a:xfrm>
          <a:custGeom>
            <a:avLst/>
            <a:gdLst>
              <a:gd name="T0" fmla="*/ 2147483646 w 2282"/>
              <a:gd name="T1" fmla="*/ 2147483646 h 743"/>
              <a:gd name="T2" fmla="*/ 2147483646 w 2282"/>
              <a:gd name="T3" fmla="*/ 2147483646 h 743"/>
              <a:gd name="T4" fmla="*/ 2147483646 w 2282"/>
              <a:gd name="T5" fmla="*/ 2147483646 h 743"/>
              <a:gd name="T6" fmla="*/ 2147483646 w 2282"/>
              <a:gd name="T7" fmla="*/ 2147483646 h 743"/>
              <a:gd name="T8" fmla="*/ 2147483646 w 2282"/>
              <a:gd name="T9" fmla="*/ 2147483646 h 743"/>
              <a:gd name="T10" fmla="*/ 2147483646 w 2282"/>
              <a:gd name="T11" fmla="*/ 2147483646 h 743"/>
              <a:gd name="T12" fmla="*/ 2147483646 w 2282"/>
              <a:gd name="T13" fmla="*/ 2147483646 h 743"/>
              <a:gd name="T14" fmla="*/ 2147483646 w 2282"/>
              <a:gd name="T15" fmla="*/ 2147483646 h 743"/>
              <a:gd name="T16" fmla="*/ 2147483646 w 2282"/>
              <a:gd name="T17" fmla="*/ 2147483646 h 743"/>
              <a:gd name="T18" fmla="*/ 2147483646 w 2282"/>
              <a:gd name="T19" fmla="*/ 2147483646 h 743"/>
              <a:gd name="T20" fmla="*/ 2147483646 w 2282"/>
              <a:gd name="T21" fmla="*/ 0 h 743"/>
              <a:gd name="T22" fmla="*/ 2147483646 w 2282"/>
              <a:gd name="T23" fmla="*/ 0 h 743"/>
              <a:gd name="T24" fmla="*/ 2147483646 w 2282"/>
              <a:gd name="T25" fmla="*/ 2147483646 h 743"/>
              <a:gd name="T26" fmla="*/ 2147483646 w 2282"/>
              <a:gd name="T27" fmla="*/ 2147483646 h 743"/>
              <a:gd name="T28" fmla="*/ 2147483646 w 2282"/>
              <a:gd name="T29" fmla="*/ 2147483646 h 743"/>
              <a:gd name="T30" fmla="*/ 0 w 2282"/>
              <a:gd name="T31" fmla="*/ 2147483646 h 743"/>
              <a:gd name="T32" fmla="*/ 0 w 2282"/>
              <a:gd name="T33" fmla="*/ 2147483646 h 743"/>
              <a:gd name="T34" fmla="*/ 2147483646 w 2282"/>
              <a:gd name="T35" fmla="*/ 2147483646 h 743"/>
              <a:gd name="T36" fmla="*/ 2147483646 w 2282"/>
              <a:gd name="T37" fmla="*/ 2147483646 h 743"/>
              <a:gd name="T38" fmla="*/ 2147483646 w 2282"/>
              <a:gd name="T39" fmla="*/ 2147483646 h 743"/>
              <a:gd name="T40" fmla="*/ 2147483646 w 2282"/>
              <a:gd name="T41" fmla="*/ 2147483646 h 7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282"/>
              <a:gd name="T64" fmla="*/ 0 h 743"/>
              <a:gd name="T65" fmla="*/ 2282 w 2282"/>
              <a:gd name="T66" fmla="*/ 743 h 7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282" h="743">
                <a:moveTo>
                  <a:pt x="134" y="742"/>
                </a:moveTo>
                <a:lnTo>
                  <a:pt x="2148" y="742"/>
                </a:lnTo>
                <a:lnTo>
                  <a:pt x="2192" y="714"/>
                </a:lnTo>
                <a:lnTo>
                  <a:pt x="2237" y="655"/>
                </a:lnTo>
                <a:lnTo>
                  <a:pt x="2270" y="542"/>
                </a:lnTo>
                <a:lnTo>
                  <a:pt x="2281" y="429"/>
                </a:lnTo>
                <a:lnTo>
                  <a:pt x="2281" y="313"/>
                </a:lnTo>
                <a:lnTo>
                  <a:pt x="2270" y="172"/>
                </a:lnTo>
                <a:lnTo>
                  <a:pt x="2237" y="85"/>
                </a:lnTo>
                <a:lnTo>
                  <a:pt x="2192" y="28"/>
                </a:lnTo>
                <a:lnTo>
                  <a:pt x="2148" y="0"/>
                </a:lnTo>
                <a:lnTo>
                  <a:pt x="134" y="0"/>
                </a:lnTo>
                <a:lnTo>
                  <a:pt x="89" y="28"/>
                </a:lnTo>
                <a:lnTo>
                  <a:pt x="44" y="85"/>
                </a:lnTo>
                <a:lnTo>
                  <a:pt x="11" y="172"/>
                </a:lnTo>
                <a:lnTo>
                  <a:pt x="0" y="313"/>
                </a:lnTo>
                <a:lnTo>
                  <a:pt x="0" y="429"/>
                </a:lnTo>
                <a:lnTo>
                  <a:pt x="11" y="542"/>
                </a:lnTo>
                <a:lnTo>
                  <a:pt x="44" y="655"/>
                </a:lnTo>
                <a:lnTo>
                  <a:pt x="89" y="714"/>
                </a:lnTo>
                <a:lnTo>
                  <a:pt x="134" y="74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17" name="Abgerundetes Rechteck 52">
            <a:extLst>
              <a:ext uri="{FF2B5EF4-FFF2-40B4-BE49-F238E27FC236}">
                <a16:creationId xmlns:a16="http://schemas.microsoft.com/office/drawing/2014/main" id="{C8D6C131-2441-9976-621B-96CE1AC197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6242050"/>
            <a:ext cx="3767138" cy="458788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de-DE" altLang="de-DE"/>
          </a:p>
        </p:txBody>
      </p:sp>
      <p:cxnSp>
        <p:nvCxnSpPr>
          <p:cNvPr id="3118" name="Gerade Verbindung mit Pfeil 70">
            <a:extLst>
              <a:ext uri="{FF2B5EF4-FFF2-40B4-BE49-F238E27FC236}">
                <a16:creationId xmlns:a16="http://schemas.microsoft.com/office/drawing/2014/main" id="{E93B4750-616E-4640-7C77-D5BAAB0BD9E6}"/>
              </a:ext>
            </a:extLst>
          </p:cNvPr>
          <p:cNvCxnSpPr>
            <a:cxnSpLocks noChangeShapeType="1"/>
            <a:stCxn id="3112" idx="2"/>
            <a:endCxn id="3113" idx="0"/>
          </p:cNvCxnSpPr>
          <p:nvPr/>
        </p:nvCxnSpPr>
        <p:spPr bwMode="auto">
          <a:xfrm flipH="1">
            <a:off x="3348038" y="5619750"/>
            <a:ext cx="11112" cy="17240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9" name="Gerade Verbindung mit Pfeil 72">
            <a:extLst>
              <a:ext uri="{FF2B5EF4-FFF2-40B4-BE49-F238E27FC236}">
                <a16:creationId xmlns:a16="http://schemas.microsoft.com/office/drawing/2014/main" id="{BEF89830-D31C-CDF3-1604-06FFC28BAB62}"/>
              </a:ext>
            </a:extLst>
          </p:cNvPr>
          <p:cNvCxnSpPr>
            <a:cxnSpLocks noChangeShapeType="1"/>
            <a:stCxn id="3113" idx="2"/>
          </p:cNvCxnSpPr>
          <p:nvPr/>
        </p:nvCxnSpPr>
        <p:spPr bwMode="auto">
          <a:xfrm>
            <a:off x="3348038" y="7713663"/>
            <a:ext cx="0" cy="279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20" name="Gerade Verbindung mit Pfeil 78">
            <a:extLst>
              <a:ext uri="{FF2B5EF4-FFF2-40B4-BE49-F238E27FC236}">
                <a16:creationId xmlns:a16="http://schemas.microsoft.com/office/drawing/2014/main" id="{309DDB71-C881-E2DE-2C43-D494AA95272D}"/>
              </a:ext>
            </a:extLst>
          </p:cNvPr>
          <p:cNvCxnSpPr>
            <a:cxnSpLocks noChangeShapeType="1"/>
            <a:endCxn id="3112" idx="1"/>
          </p:cNvCxnSpPr>
          <p:nvPr/>
        </p:nvCxnSpPr>
        <p:spPr bwMode="auto">
          <a:xfrm>
            <a:off x="2284413" y="5434013"/>
            <a:ext cx="3175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21" name="Text Box 12">
            <a:extLst>
              <a:ext uri="{FF2B5EF4-FFF2-40B4-BE49-F238E27FC236}">
                <a16:creationId xmlns:a16="http://schemas.microsoft.com/office/drawing/2014/main" id="{487B10A3-953A-0430-0190-15945172F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6251575"/>
            <a:ext cx="4164013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</a:rPr>
              <a:t>Verweis auf Leitlinie zur Qualitätssicherung 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800">
                <a:latin typeface="Arial" panose="020B0604020202020204" pitchFamily="34" charset="0"/>
              </a:rPr>
              <a:t>–  Risiken bei Arzneimitteln und Medizinprodukten  –  </a:t>
            </a:r>
          </a:p>
          <a:p>
            <a:pPr algn="ctr"/>
            <a:r>
              <a:rPr lang="de-DE" altLang="de-DE" sz="800">
                <a:latin typeface="Arial" panose="020B0604020202020204" pitchFamily="34" charset="0"/>
              </a:rPr>
              <a:t>Maßnahmen in der Apotheke</a:t>
            </a:r>
          </a:p>
        </p:txBody>
      </p:sp>
      <p:cxnSp>
        <p:nvCxnSpPr>
          <p:cNvPr id="3122" name="Gerade Verbindung 93">
            <a:extLst>
              <a:ext uri="{FF2B5EF4-FFF2-40B4-BE49-F238E27FC236}">
                <a16:creationId xmlns:a16="http://schemas.microsoft.com/office/drawing/2014/main" id="{2FF74267-0B33-FE28-3B74-487394E1BE1E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887788" y="5616575"/>
            <a:ext cx="0" cy="6111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23" name="Gerade Verbindung 99">
            <a:extLst>
              <a:ext uri="{FF2B5EF4-FFF2-40B4-BE49-F238E27FC236}">
                <a16:creationId xmlns:a16="http://schemas.microsoft.com/office/drawing/2014/main" id="{E9944970-05F1-9AA1-5A78-1C93FF0F94A1}"/>
              </a:ext>
            </a:extLst>
          </p:cNvPr>
          <p:cNvCxnSpPr>
            <a:cxnSpLocks noChangeShapeType="1"/>
            <a:stCxn id="3112" idx="3"/>
          </p:cNvCxnSpPr>
          <p:nvPr/>
        </p:nvCxnSpPr>
        <p:spPr bwMode="auto">
          <a:xfrm>
            <a:off x="4116388" y="5435600"/>
            <a:ext cx="2635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24" name="Text Box 41">
            <a:extLst>
              <a:ext uri="{FF2B5EF4-FFF2-40B4-BE49-F238E27FC236}">
                <a16:creationId xmlns:a16="http://schemas.microsoft.com/office/drawing/2014/main" id="{151E7209-CC13-65F3-1273-1AC778EA51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6575" y="8964613"/>
            <a:ext cx="3070225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>
                <a:latin typeface="Arial" panose="020B0604020202020204" pitchFamily="34" charset="0"/>
              </a:rPr>
              <a:t>Kapitel 9 Lagerung der Fertigarzneimittel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Allgemeine Anforderungen § 16 ApBetrO beachten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Spezielle Anforderungen, z. B. an die Lagerung von Betäubungsmitteln, 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beachten 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Lagerung bei Raumtemperatur, es sei denn, der Hersteller macht 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andere Angaben</a:t>
            </a:r>
          </a:p>
        </p:txBody>
      </p:sp>
      <p:sp>
        <p:nvSpPr>
          <p:cNvPr id="3125" name="Freeform 40">
            <a:extLst>
              <a:ext uri="{FF2B5EF4-FFF2-40B4-BE49-F238E27FC236}">
                <a16:creationId xmlns:a16="http://schemas.microsoft.com/office/drawing/2014/main" id="{14774A66-43F9-2097-0586-8DA6C1F8C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8964613"/>
            <a:ext cx="219075" cy="674687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3126" name="Gerade Verbindung 95">
            <a:extLst>
              <a:ext uri="{FF2B5EF4-FFF2-40B4-BE49-F238E27FC236}">
                <a16:creationId xmlns:a16="http://schemas.microsoft.com/office/drawing/2014/main" id="{537FFD55-AF25-645C-DCB0-F51BC78E7899}"/>
              </a:ext>
            </a:extLst>
          </p:cNvPr>
          <p:cNvCxnSpPr>
            <a:cxnSpLocks noChangeShapeType="1"/>
            <a:endCxn id="3124" idx="1"/>
          </p:cNvCxnSpPr>
          <p:nvPr/>
        </p:nvCxnSpPr>
        <p:spPr bwMode="auto">
          <a:xfrm>
            <a:off x="2395538" y="9156700"/>
            <a:ext cx="1951037" cy="1444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393</Words>
  <Application>Microsoft Office PowerPoint</Application>
  <PresentationFormat>Benutzerdefiniert</PresentationFormat>
  <Paragraphs>62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Times New Roman</vt:lpstr>
      <vt:lpstr>Arial</vt:lpstr>
      <vt:lpstr>StarBats</vt:lpstr>
      <vt:lpstr>Standarddesign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Reimer, Elisabeth</dc:creator>
  <cp:lastModifiedBy>Reimer, Elisabeth</cp:lastModifiedBy>
  <cp:revision>62</cp:revision>
  <dcterms:created xsi:type="dcterms:W3CDTF">2002-12-09T13:29:54Z</dcterms:created>
  <dcterms:modified xsi:type="dcterms:W3CDTF">2023-06-13T11:11:40Z</dcterms:modified>
</cp:coreProperties>
</file>